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85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328" r:id="rId35"/>
    <p:sldId id="329" r:id="rId36"/>
    <p:sldId id="330" r:id="rId37"/>
    <p:sldId id="333" r:id="rId38"/>
    <p:sldId id="334" r:id="rId39"/>
    <p:sldId id="331" r:id="rId40"/>
    <p:sldId id="290" r:id="rId41"/>
    <p:sldId id="291" r:id="rId42"/>
    <p:sldId id="313" r:id="rId43"/>
    <p:sldId id="314" r:id="rId44"/>
    <p:sldId id="324" r:id="rId45"/>
    <p:sldId id="325" r:id="rId46"/>
    <p:sldId id="312" r:id="rId47"/>
    <p:sldId id="335" r:id="rId48"/>
    <p:sldId id="332" r:id="rId49"/>
    <p:sldId id="336" r:id="rId50"/>
    <p:sldId id="338" r:id="rId51"/>
    <p:sldId id="339" r:id="rId52"/>
    <p:sldId id="340" r:id="rId53"/>
    <p:sldId id="337" r:id="rId54"/>
    <p:sldId id="292" r:id="rId55"/>
    <p:sldId id="293" r:id="rId56"/>
    <p:sldId id="294" r:id="rId57"/>
    <p:sldId id="295" r:id="rId58"/>
    <p:sldId id="326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27" r:id="rId68"/>
    <p:sldId id="304" r:id="rId69"/>
    <p:sldId id="305" r:id="rId70"/>
    <p:sldId id="306" r:id="rId71"/>
    <p:sldId id="307" r:id="rId72"/>
    <p:sldId id="308" r:id="rId73"/>
    <p:sldId id="309" r:id="rId74"/>
    <p:sldId id="271" r:id="rId75"/>
    <p:sldId id="266" r:id="rId76"/>
    <p:sldId id="278" r:id="rId77"/>
    <p:sldId id="277" r:id="rId78"/>
    <p:sldId id="279" r:id="rId79"/>
    <p:sldId id="280" r:id="rId80"/>
    <p:sldId id="281" r:id="rId81"/>
    <p:sldId id="282" r:id="rId82"/>
    <p:sldId id="284" r:id="rId83"/>
    <p:sldId id="310" r:id="rId84"/>
  </p:sldIdLst>
  <p:sldSz cx="12192000" cy="6858000"/>
  <p:notesSz cx="6858000" cy="9144000"/>
  <p:custDataLst>
    <p:tags r:id="rId8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33"/>
    <a:srgbClr val="FFFF00"/>
    <a:srgbClr val="C5D71F"/>
    <a:srgbClr val="91C6F7"/>
    <a:srgbClr val="919E62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72" autoAdjust="0"/>
  </p:normalViewPr>
  <p:slideViewPr>
    <p:cSldViewPr>
      <p:cViewPr>
        <p:scale>
          <a:sx n="75" d="100"/>
          <a:sy n="75" d="100"/>
        </p:scale>
        <p:origin x="1068" y="5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XcscD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hadertoy.com/view/XcsyD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hadertoy.com/view/McXfzj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05EE37-B78E-459F-2332-9CC543488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594" b="24749"/>
          <a:stretch/>
        </p:blipFill>
        <p:spPr bwMode="auto">
          <a:xfrm>
            <a:off x="-195154" y="-103059"/>
            <a:ext cx="12483842" cy="70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5440" y="1122363"/>
            <a:ext cx="9612560" cy="2387600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rgbClr val="FFFF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Трассировка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602038"/>
            <a:ext cx="9612560" cy="1655762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B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4" name="Object 2"/>
              <p:cNvSpPr txBox="1"/>
              <p:nvPr/>
            </p:nvSpPr>
            <p:spPr bwMode="auto">
              <a:xfrm>
                <a:off x="938176" y="4258272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8176" y="4258272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"/>
              <p:cNvSpPr txBox="1"/>
              <p:nvPr/>
            </p:nvSpPr>
            <p:spPr bwMode="auto">
              <a:xfrm>
                <a:off x="0" y="5986464"/>
                <a:ext cx="8472264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∗1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986464"/>
                <a:ext cx="8472264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8760296" y="5843712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0296" y="5843712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A57E9-EDF7-4452-9B16-292652EF1AB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74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bool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CPlane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::Hit(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const&amp;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ray,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CIntersection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&amp;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intersection)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Величина, меньше которой модуль скалярного произведения вектора направления луча 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нормали плоскости означает параллельность луча и плоскости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double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EPSILON = 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1e-10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Вместо преобразования плоскости выполняем обратное преобразование луча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Результат будет тот же самый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invRay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Transform(ray,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GetInverseTransform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());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Нормаль к плоскости в системе координат объекта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CVector3d </a:t>
                </a:r>
                <a:r>
                  <a:rPr lang="en-US" b="0" dirty="0" err="1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normalInObjectSpace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m_planeEquation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Скалярное произведение направления луча и нормали к плоскости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)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double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normalDotDirection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= Dot(</a:t>
                </a:r>
                <a:r>
                  <a:rPr lang="en-US" b="0" dirty="0" err="1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invRay.GetDirection</a:t>
                </a:r>
                <a:r>
                  <a:rPr lang="en-US" b="0" dirty="0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b="0" dirty="0" err="1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normalInObjectSpace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Если скалярное произведение близко к нулю, луч параллелен плоскости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(fabs(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normalDotDirection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 &lt; EPSILON)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{</a:t>
                </a: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    // </a:t>
                </a:r>
                <a:r>
                  <a:rPr lang="ru-RU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Луч параллелен плоскости - точек пересечения нет</a:t>
                </a:r>
                <a:endParaRPr lang="ru-RU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ru-RU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 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   …</a:t>
                </a:r>
                <a:b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  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A57E9-EDF7-4452-9B16-292652EF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740307"/>
              </a:xfrm>
              <a:prstGeom prst="rect">
                <a:avLst/>
              </a:prstGeom>
              <a:blipFill>
                <a:blip r:embed="rId2"/>
                <a:stretch>
                  <a:fillRect l="-400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0B770DC-E01A-F61B-B530-853A3FA29867}"/>
                  </a:ext>
                </a:extLst>
              </p:cNvPr>
              <p:cNvSpPr txBox="1"/>
              <p:nvPr/>
            </p:nvSpPr>
            <p:spPr bwMode="auto">
              <a:xfrm>
                <a:off x="9264352" y="5580738"/>
                <a:ext cx="2749885" cy="115956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2400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D0B770DC-E01A-F61B-B530-853A3FA2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4352" y="5580738"/>
                <a:ext cx="2749885" cy="1159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m_planeEquation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nx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ny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nz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D);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FF99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Нас интересует пересечение в направлении луча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));</a:t>
            </a:r>
          </a:p>
          <a:p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999061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m_normalMatrix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6682349-2115-67B5-F61C-C55C3E497685}"/>
                  </a:ext>
                </a:extLst>
              </p:cNvPr>
              <p:cNvSpPr txBox="1"/>
              <p:nvPr/>
            </p:nvSpPr>
            <p:spPr bwMode="auto">
              <a:xfrm>
                <a:off x="9260421" y="610722"/>
                <a:ext cx="2664296" cy="8715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sz="2400" i="1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6682349-2115-67B5-F61C-C55C3E49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60421" y="610722"/>
                <a:ext cx="2664296" cy="87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F633-586C-E5EB-B815-EF557DF5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Трассировка лучей во фрагментном шейдере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FE7E4-868E-C8B3-2A1D-3D6F9709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1196"/>
            <a:ext cx="7620000" cy="42862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FC218-A136-5625-0208-9887B7D73762}"/>
              </a:ext>
            </a:extLst>
          </p:cNvPr>
          <p:cNvSpPr txBox="1"/>
          <p:nvPr/>
        </p:nvSpPr>
        <p:spPr>
          <a:xfrm>
            <a:off x="7392144" y="6496815"/>
            <a:ext cx="4799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https://www.shadertoy.com/view/XcscDX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88830-3ABA-80D7-ACB9-DCAB09DE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2" y="2081024"/>
            <a:ext cx="268642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0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7CAF-048A-0F2E-221B-2FF920DE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пересечения туннеля с плоскостью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B59FE0-4C81-C180-A3C9-846E84A1756A}"/>
              </a:ext>
            </a:extLst>
          </p:cNvPr>
          <p:cNvGrpSpPr/>
          <p:nvPr/>
        </p:nvGrpSpPr>
        <p:grpSpPr>
          <a:xfrm>
            <a:off x="-673968" y="2240868"/>
            <a:ext cx="15121680" cy="144016"/>
            <a:chOff x="-673968" y="2276872"/>
            <a:chExt cx="15121680" cy="144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6A0E56-31EA-5C03-D019-2938E59B220F}"/>
                </a:ext>
              </a:extLst>
            </p:cNvPr>
            <p:cNvSpPr/>
            <p:nvPr/>
          </p:nvSpPr>
          <p:spPr>
            <a:xfrm>
              <a:off x="-6739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79A11A-8FDE-EB83-EDAD-D8EA7758BEFC}"/>
                </a:ext>
              </a:extLst>
            </p:cNvPr>
            <p:cNvSpPr/>
            <p:nvPr/>
          </p:nvSpPr>
          <p:spPr>
            <a:xfrm>
              <a:off x="838200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59A959-12D8-6FF9-CF44-E12B2E7BD99C}"/>
                </a:ext>
              </a:extLst>
            </p:cNvPr>
            <p:cNvSpPr/>
            <p:nvPr/>
          </p:nvSpPr>
          <p:spPr>
            <a:xfrm>
              <a:off x="23503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D52C50-139A-9D6E-B6AA-C502E0D5D122}"/>
                </a:ext>
              </a:extLst>
            </p:cNvPr>
            <p:cNvSpPr/>
            <p:nvPr/>
          </p:nvSpPr>
          <p:spPr>
            <a:xfrm>
              <a:off x="3862536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D8C22F-7153-BE63-3534-1C146A0F908B}"/>
                </a:ext>
              </a:extLst>
            </p:cNvPr>
            <p:cNvSpPr/>
            <p:nvPr/>
          </p:nvSpPr>
          <p:spPr>
            <a:xfrm>
              <a:off x="5374704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BF8FEB-97EC-9CFC-5431-D3C29C70D52C}"/>
                </a:ext>
              </a:extLst>
            </p:cNvPr>
            <p:cNvSpPr/>
            <p:nvPr/>
          </p:nvSpPr>
          <p:spPr>
            <a:xfrm>
              <a:off x="6886872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AD9CF6-92CB-B029-CB06-1A9519FAE6A3}"/>
                </a:ext>
              </a:extLst>
            </p:cNvPr>
            <p:cNvSpPr/>
            <p:nvPr/>
          </p:nvSpPr>
          <p:spPr>
            <a:xfrm>
              <a:off x="8399040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DB5EB9-2D22-18D1-93A3-43802E6C9C95}"/>
                </a:ext>
              </a:extLst>
            </p:cNvPr>
            <p:cNvSpPr/>
            <p:nvPr/>
          </p:nvSpPr>
          <p:spPr>
            <a:xfrm>
              <a:off x="9911208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615FDE-5389-BAA4-DFAD-A283A4F2BC4D}"/>
                </a:ext>
              </a:extLst>
            </p:cNvPr>
            <p:cNvSpPr/>
            <p:nvPr/>
          </p:nvSpPr>
          <p:spPr>
            <a:xfrm>
              <a:off x="11423376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85224-71E9-374D-1E39-421FDEEB95A7}"/>
                </a:ext>
              </a:extLst>
            </p:cNvPr>
            <p:cNvSpPr/>
            <p:nvPr/>
          </p:nvSpPr>
          <p:spPr>
            <a:xfrm>
              <a:off x="12935544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A84CA0-9972-F06B-4CA5-37FC43112A40}"/>
              </a:ext>
            </a:extLst>
          </p:cNvPr>
          <p:cNvGrpSpPr/>
          <p:nvPr/>
        </p:nvGrpSpPr>
        <p:grpSpPr>
          <a:xfrm>
            <a:off x="-673968" y="4473116"/>
            <a:ext cx="15121680" cy="144016"/>
            <a:chOff x="-673968" y="2276872"/>
            <a:chExt cx="15121680" cy="144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778F74-5511-D992-A4CF-AF759E06DF95}"/>
                </a:ext>
              </a:extLst>
            </p:cNvPr>
            <p:cNvSpPr/>
            <p:nvPr/>
          </p:nvSpPr>
          <p:spPr>
            <a:xfrm>
              <a:off x="-6739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FFBF34-7A94-CD48-AF38-C9A5D7BFA917}"/>
                </a:ext>
              </a:extLst>
            </p:cNvPr>
            <p:cNvSpPr/>
            <p:nvPr/>
          </p:nvSpPr>
          <p:spPr>
            <a:xfrm>
              <a:off x="838200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5F1F23-C73D-D289-ACF8-001EEE8EEB4C}"/>
                </a:ext>
              </a:extLst>
            </p:cNvPr>
            <p:cNvSpPr/>
            <p:nvPr/>
          </p:nvSpPr>
          <p:spPr>
            <a:xfrm>
              <a:off x="2350368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632B14-4E3B-15B5-A46B-7D8293ECB15A}"/>
                </a:ext>
              </a:extLst>
            </p:cNvPr>
            <p:cNvSpPr/>
            <p:nvPr/>
          </p:nvSpPr>
          <p:spPr>
            <a:xfrm>
              <a:off x="3862536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985F4-7936-CF0A-A1A3-B379E0F681C7}"/>
                </a:ext>
              </a:extLst>
            </p:cNvPr>
            <p:cNvSpPr/>
            <p:nvPr/>
          </p:nvSpPr>
          <p:spPr>
            <a:xfrm>
              <a:off x="5374704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23580B-E84A-43F7-EED4-E5906AA2FBB6}"/>
                </a:ext>
              </a:extLst>
            </p:cNvPr>
            <p:cNvSpPr/>
            <p:nvPr/>
          </p:nvSpPr>
          <p:spPr>
            <a:xfrm>
              <a:off x="6886872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EA9FCD-3436-03B2-A153-A65E6BC62C20}"/>
                </a:ext>
              </a:extLst>
            </p:cNvPr>
            <p:cNvSpPr/>
            <p:nvPr/>
          </p:nvSpPr>
          <p:spPr>
            <a:xfrm>
              <a:off x="8399040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67B805-2A11-E28E-2D4A-3E8B483CC404}"/>
                </a:ext>
              </a:extLst>
            </p:cNvPr>
            <p:cNvSpPr/>
            <p:nvPr/>
          </p:nvSpPr>
          <p:spPr>
            <a:xfrm>
              <a:off x="9911208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630AE1-A8F0-F2A4-8204-6D98D94BA28A}"/>
                </a:ext>
              </a:extLst>
            </p:cNvPr>
            <p:cNvSpPr/>
            <p:nvPr/>
          </p:nvSpPr>
          <p:spPr>
            <a:xfrm>
              <a:off x="11423376" y="2276872"/>
              <a:ext cx="151216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51D2CE-DB3C-7759-9C49-C18F4A196CFE}"/>
                </a:ext>
              </a:extLst>
            </p:cNvPr>
            <p:cNvSpPr/>
            <p:nvPr/>
          </p:nvSpPr>
          <p:spPr>
            <a:xfrm>
              <a:off x="12935544" y="2276872"/>
              <a:ext cx="1512168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rapezoid 25">
            <a:extLst>
              <a:ext uri="{FF2B5EF4-FFF2-40B4-BE49-F238E27FC236}">
                <a16:creationId xmlns:a16="http://schemas.microsoft.com/office/drawing/2014/main" id="{EF056548-B97E-6FDD-56A0-A39913A2B752}"/>
              </a:ext>
            </a:extLst>
          </p:cNvPr>
          <p:cNvSpPr/>
          <p:nvPr/>
        </p:nvSpPr>
        <p:spPr>
          <a:xfrm rot="16200000">
            <a:off x="1026131" y="2858411"/>
            <a:ext cx="1368148" cy="1141177"/>
          </a:xfrm>
          <a:prstGeom prst="trapezoid">
            <a:avLst>
              <a:gd name="adj" fmla="val 5703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1EDB0-4043-ACE3-31FF-920D3C9CECFE}"/>
              </a:ext>
            </a:extLst>
          </p:cNvPr>
          <p:cNvSpPr/>
          <p:nvPr/>
        </p:nvSpPr>
        <p:spPr>
          <a:xfrm>
            <a:off x="5616974" y="2744925"/>
            <a:ext cx="1824888" cy="13681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795849-E65C-8387-BBFD-3D849AE583B9}"/>
              </a:ext>
            </a:extLst>
          </p:cNvPr>
          <p:cNvCxnSpPr>
            <a:cxnSpLocks/>
          </p:cNvCxnSpPr>
          <p:nvPr/>
        </p:nvCxnSpPr>
        <p:spPr>
          <a:xfrm>
            <a:off x="2249656" y="2906941"/>
            <a:ext cx="478123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38AB3F-00C9-F908-99B1-CA46905B04D4}"/>
              </a:ext>
            </a:extLst>
          </p:cNvPr>
          <p:cNvCxnSpPr/>
          <p:nvPr/>
        </p:nvCxnSpPr>
        <p:spPr>
          <a:xfrm>
            <a:off x="2280794" y="3104964"/>
            <a:ext cx="399036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4D1F38-2375-FD37-E567-F4F80132C8B4}"/>
              </a:ext>
            </a:extLst>
          </p:cNvPr>
          <p:cNvSpPr/>
          <p:nvPr/>
        </p:nvSpPr>
        <p:spPr>
          <a:xfrm>
            <a:off x="6965777" y="2855591"/>
            <a:ext cx="102700" cy="102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E26FD42-6E1E-4B3C-723A-9360C1706696}"/>
              </a:ext>
            </a:extLst>
          </p:cNvPr>
          <p:cNvCxnSpPr>
            <a:cxnSpLocks/>
          </p:cNvCxnSpPr>
          <p:nvPr/>
        </p:nvCxnSpPr>
        <p:spPr>
          <a:xfrm flipV="1">
            <a:off x="6548438" y="2898786"/>
            <a:ext cx="482450" cy="55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735580-BDDC-FE16-85D8-53357D81E77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384883"/>
            <a:ext cx="2244166" cy="1044117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6AD21D-7FA9-5E40-D98A-AF9F99E64B4C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898786"/>
            <a:ext cx="1141178" cy="530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75A8C56-CC81-5EA3-78E8-6398803C8541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2384882"/>
            <a:ext cx="3628070" cy="1044118"/>
          </a:xfrm>
          <a:prstGeom prst="straightConnector1">
            <a:avLst/>
          </a:prstGeom>
          <a:ln w="9525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8704E80-F24F-CA54-E3A3-B236EFC57DC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39616" y="3104964"/>
            <a:ext cx="1141178" cy="3240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D460EF-3F37-1E06-E6FD-F2FEFE96514B}"/>
              </a:ext>
            </a:extLst>
          </p:cNvPr>
          <p:cNvCxnSpPr>
            <a:cxnSpLocks/>
          </p:cNvCxnSpPr>
          <p:nvPr/>
        </p:nvCxnSpPr>
        <p:spPr>
          <a:xfrm flipV="1">
            <a:off x="476652" y="2406028"/>
            <a:ext cx="0" cy="10441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DC89D1CA-5F9A-C5BD-ACBA-29112F16251C}"/>
              </a:ext>
            </a:extLst>
          </p:cNvPr>
          <p:cNvSpPr/>
          <p:nvPr/>
        </p:nvSpPr>
        <p:spPr>
          <a:xfrm>
            <a:off x="6234195" y="3053614"/>
            <a:ext cx="102700" cy="102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AED5A0-B0C8-D3B7-654C-CEECD90CB81A}"/>
              </a:ext>
            </a:extLst>
          </p:cNvPr>
          <p:cNvCxnSpPr>
            <a:cxnSpLocks/>
          </p:cNvCxnSpPr>
          <p:nvPr/>
        </p:nvCxnSpPr>
        <p:spPr>
          <a:xfrm flipH="1" flipV="1">
            <a:off x="6279854" y="3104964"/>
            <a:ext cx="268584" cy="3451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27CEC4-F338-4825-D515-DC77EE120A69}"/>
              </a:ext>
            </a:extLst>
          </p:cNvPr>
          <p:cNvSpPr txBox="1"/>
          <p:nvPr/>
        </p:nvSpPr>
        <p:spPr>
          <a:xfrm>
            <a:off x="178888" y="2601883"/>
            <a:ext cx="2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14D87E5-8C20-87BC-D649-53DB40F61BAF}"/>
              </a:ext>
            </a:extLst>
          </p:cNvPr>
          <p:cNvCxnSpPr>
            <a:cxnSpLocks/>
          </p:cNvCxnSpPr>
          <p:nvPr/>
        </p:nvCxnSpPr>
        <p:spPr>
          <a:xfrm flipV="1">
            <a:off x="1138044" y="3019472"/>
            <a:ext cx="0" cy="375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B89EC6D3-697E-2AF5-A434-E2FA78C525B3}"/>
              </a:ext>
            </a:extLst>
          </p:cNvPr>
          <p:cNvSpPr txBox="1"/>
          <p:nvPr/>
        </p:nvSpPr>
        <p:spPr>
          <a:xfrm>
            <a:off x="1137029" y="280826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9B349F-B124-FE7C-53B7-CD2F0D4C63A5}"/>
              </a:ext>
            </a:extLst>
          </p:cNvPr>
          <p:cNvCxnSpPr>
            <a:cxnSpLocks/>
          </p:cNvCxnSpPr>
          <p:nvPr/>
        </p:nvCxnSpPr>
        <p:spPr>
          <a:xfrm>
            <a:off x="1138044" y="341600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DF2CB80-CEDA-BB79-AC27-CC340CE1B648}"/>
              </a:ext>
            </a:extLst>
          </p:cNvPr>
          <p:cNvSpPr txBox="1"/>
          <p:nvPr/>
        </p:nvSpPr>
        <p:spPr>
          <a:xfrm>
            <a:off x="1266820" y="335110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B1AAC1A-D0D5-F8C0-2A1B-45D94C1BA3A6}"/>
              </a:ext>
            </a:extLst>
          </p:cNvPr>
          <p:cNvCxnSpPr>
            <a:cxnSpLocks/>
          </p:cNvCxnSpPr>
          <p:nvPr/>
        </p:nvCxnSpPr>
        <p:spPr>
          <a:xfrm flipV="1">
            <a:off x="6542072" y="3053614"/>
            <a:ext cx="0" cy="375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3309D3-E960-9C1A-9FB2-8046A3CDFA60}"/>
              </a:ext>
            </a:extLst>
          </p:cNvPr>
          <p:cNvCxnSpPr>
            <a:cxnSpLocks/>
          </p:cNvCxnSpPr>
          <p:nvPr/>
        </p:nvCxnSpPr>
        <p:spPr>
          <a:xfrm>
            <a:off x="6542072" y="345014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A4298EE-2434-F08E-F1BE-71578C630E74}"/>
              </a:ext>
            </a:extLst>
          </p:cNvPr>
          <p:cNvSpPr txBox="1"/>
          <p:nvPr/>
        </p:nvSpPr>
        <p:spPr>
          <a:xfrm>
            <a:off x="6670848" y="338524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1242AAC-0B80-E050-4B2B-E06CF25392AB}"/>
              </a:ext>
            </a:extLst>
          </p:cNvPr>
          <p:cNvSpPr txBox="1"/>
          <p:nvPr/>
        </p:nvSpPr>
        <p:spPr>
          <a:xfrm>
            <a:off x="6338779" y="296948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0" name="Trapezoid 119">
            <a:extLst>
              <a:ext uri="{FF2B5EF4-FFF2-40B4-BE49-F238E27FC236}">
                <a16:creationId xmlns:a16="http://schemas.microsoft.com/office/drawing/2014/main" id="{63E45893-AFAE-E7A0-247D-209B06C1B90A}"/>
              </a:ext>
            </a:extLst>
          </p:cNvPr>
          <p:cNvSpPr/>
          <p:nvPr/>
        </p:nvSpPr>
        <p:spPr>
          <a:xfrm rot="16200000">
            <a:off x="797763" y="5238212"/>
            <a:ext cx="1824890" cy="1141177"/>
          </a:xfrm>
          <a:prstGeom prst="trapezoid">
            <a:avLst>
              <a:gd name="adj" fmla="val 7567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A8F95C7-BE59-3CA8-6981-42D69BA8833A}"/>
              </a:ext>
            </a:extLst>
          </p:cNvPr>
          <p:cNvCxnSpPr>
            <a:cxnSpLocks/>
          </p:cNvCxnSpPr>
          <p:nvPr/>
        </p:nvCxnSpPr>
        <p:spPr>
          <a:xfrm>
            <a:off x="1117186" y="5810076"/>
            <a:ext cx="0" cy="427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280EF7-6E8E-3075-3771-CF1A21548B02}"/>
              </a:ext>
            </a:extLst>
          </p:cNvPr>
          <p:cNvCxnSpPr>
            <a:cxnSpLocks/>
          </p:cNvCxnSpPr>
          <p:nvPr/>
        </p:nvCxnSpPr>
        <p:spPr>
          <a:xfrm>
            <a:off x="1116171" y="580880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F86AACB-90D4-3AD0-67A7-484E15C2A169}"/>
              </a:ext>
            </a:extLst>
          </p:cNvPr>
          <p:cNvSpPr txBox="1"/>
          <p:nvPr/>
        </p:nvSpPr>
        <p:spPr>
          <a:xfrm>
            <a:off x="1378260" y="557537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21A1D43-AE6A-CB82-CFF9-BAE43F2E8DC1}"/>
              </a:ext>
            </a:extLst>
          </p:cNvPr>
          <p:cNvSpPr txBox="1"/>
          <p:nvPr/>
        </p:nvSpPr>
        <p:spPr>
          <a:xfrm>
            <a:off x="1050796" y="599396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A3254-E6B8-47EB-4298-C28FCF220AFA}"/>
              </a:ext>
            </a:extLst>
          </p:cNvPr>
          <p:cNvCxnSpPr>
            <a:cxnSpLocks/>
          </p:cNvCxnSpPr>
          <p:nvPr/>
        </p:nvCxnSpPr>
        <p:spPr>
          <a:xfrm>
            <a:off x="1120521" y="5840482"/>
            <a:ext cx="1160273" cy="420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893451B-538D-D995-5629-C172704EB5B5}"/>
              </a:ext>
            </a:extLst>
          </p:cNvPr>
          <p:cNvGrpSpPr/>
          <p:nvPr/>
        </p:nvGrpSpPr>
        <p:grpSpPr>
          <a:xfrm rot="5400000">
            <a:off x="5616973" y="5079969"/>
            <a:ext cx="1824888" cy="1368149"/>
            <a:chOff x="3563136" y="5107406"/>
            <a:chExt cx="1824888" cy="136814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D3C9C80-7B3D-E0B6-E5B6-5A113BFF34A8}"/>
                </a:ext>
              </a:extLst>
            </p:cNvPr>
            <p:cNvSpPr/>
            <p:nvPr/>
          </p:nvSpPr>
          <p:spPr>
            <a:xfrm>
              <a:off x="3563136" y="5107406"/>
              <a:ext cx="1824888" cy="13681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82D3C2A-6FC5-24BF-67C9-3257F45CF440}"/>
                </a:ext>
              </a:extLst>
            </p:cNvPr>
            <p:cNvSpPr/>
            <p:nvPr/>
          </p:nvSpPr>
          <p:spPr>
            <a:xfrm>
              <a:off x="4911939" y="5218072"/>
              <a:ext cx="102700" cy="1027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CD6F593-5140-80D1-69F2-1BBF58236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600" y="5261267"/>
              <a:ext cx="482450" cy="5513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84A7CB3-8F90-1E09-55BF-97CB6E6E494F}"/>
                </a:ext>
              </a:extLst>
            </p:cNvPr>
            <p:cNvSpPr/>
            <p:nvPr/>
          </p:nvSpPr>
          <p:spPr>
            <a:xfrm>
              <a:off x="4180357" y="5416095"/>
              <a:ext cx="102700" cy="102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D448FE6-BDEF-5177-9B63-916DD750D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6016" y="5467445"/>
              <a:ext cx="268584" cy="34518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7180D7D-23BA-3490-ADC8-781A6338D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234" y="5416095"/>
              <a:ext cx="0" cy="37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C5AA9AA-FABC-CD40-B1A8-A4D0386DEC4A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34" y="5812627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79D64E-A7AF-FB37-4F3F-C1719871196E}"/>
                </a:ext>
              </a:extLst>
            </p:cNvPr>
            <p:cNvSpPr txBox="1"/>
            <p:nvPr/>
          </p:nvSpPr>
          <p:spPr>
            <a:xfrm>
              <a:off x="4617010" y="5747729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CFE9B82-EA53-0D48-544F-7861AEC010D1}"/>
                </a:ext>
              </a:extLst>
            </p:cNvPr>
            <p:cNvSpPr txBox="1"/>
            <p:nvPr/>
          </p:nvSpPr>
          <p:spPr>
            <a:xfrm>
              <a:off x="4284941" y="5331965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9990A4A-AD77-EFEB-E33B-A3976A77D470}"/>
              </a:ext>
            </a:extLst>
          </p:cNvPr>
          <p:cNvCxnSpPr>
            <a:cxnSpLocks/>
          </p:cNvCxnSpPr>
          <p:nvPr/>
        </p:nvCxnSpPr>
        <p:spPr>
          <a:xfrm>
            <a:off x="2264081" y="6260590"/>
            <a:ext cx="470907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D3C4A82-B215-C79B-57D0-42F12B5EBD49}"/>
              </a:ext>
            </a:extLst>
          </p:cNvPr>
          <p:cNvCxnSpPr>
            <a:cxnSpLocks/>
          </p:cNvCxnSpPr>
          <p:nvPr/>
        </p:nvCxnSpPr>
        <p:spPr>
          <a:xfrm>
            <a:off x="2264081" y="5507620"/>
            <a:ext cx="45147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599CB0-A7BF-37DA-0390-A4C03A836A07}"/>
              </a:ext>
            </a:extLst>
          </p:cNvPr>
          <p:cNvCxnSpPr>
            <a:cxnSpLocks/>
          </p:cNvCxnSpPr>
          <p:nvPr/>
        </p:nvCxnSpPr>
        <p:spPr>
          <a:xfrm flipV="1">
            <a:off x="1120521" y="5486130"/>
            <a:ext cx="1141178" cy="3240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50C21C09-2475-1C75-5715-E9A6E439C757}"/>
              </a:ext>
            </a:extLst>
          </p:cNvPr>
          <p:cNvSpPr txBox="1"/>
          <p:nvPr/>
        </p:nvSpPr>
        <p:spPr>
          <a:xfrm>
            <a:off x="3958036" y="2460189"/>
            <a:ext cx="8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v'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964DEF6-BD2D-97E6-E52E-2A1D9223FEFA}"/>
              </a:ext>
            </a:extLst>
          </p:cNvPr>
          <p:cNvSpPr txBox="1"/>
          <p:nvPr/>
        </p:nvSpPr>
        <p:spPr>
          <a:xfrm>
            <a:off x="1843317" y="309628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874802A-DE23-6D74-A531-0E3FB9720992}"/>
                  </a:ext>
                </a:extLst>
              </p:cNvPr>
              <p:cNvSpPr txBox="1"/>
              <p:nvPr/>
            </p:nvSpPr>
            <p:spPr>
              <a:xfrm>
                <a:off x="7735621" y="4851599"/>
                <a:ext cx="3078119" cy="1852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874802A-DE23-6D74-A531-0E3FB972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621" y="4851599"/>
                <a:ext cx="3078119" cy="18526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3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EE54E-BCF2-E33C-C2CE-3D847AE046EB}"/>
              </a:ext>
            </a:extLst>
          </p:cNvPr>
          <p:cNvSpPr txBox="1"/>
          <p:nvPr/>
        </p:nvSpPr>
        <p:spPr>
          <a:xfrm>
            <a:off x="0" y="-10120"/>
            <a:ext cx="12360696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координаты луча, проходящего через текущий фрагмент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диапазоне от -1 до +1.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предполагается равным 1.0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Координата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1.0 —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расстояние от центра до плоскости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Координата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z;</a:t>
            </a:r>
          </a:p>
          <a:p>
            <a:pPr>
              <a:buNone/>
            </a:pPr>
            <a:endParaRPr lang="ru-RU" sz="1700" b="0" dirty="0">
              <a:solidFill>
                <a:srgbClr val="8F08C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(z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pos -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позиция точки пересечения луча с плоскостью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с учётом движения камеры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x,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z);</a:t>
            </a:r>
          </a:p>
          <a:p>
            <a:pPr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Определяем в какую из клеток попали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(pos));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нужен для эмуляции освещения (при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z=6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цвет чёрный)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z);</a:t>
            </a:r>
          </a:p>
          <a:p>
            <a:pPr>
              <a:buNone/>
            </a:pP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c, c,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рисуем плоскость на расстоянии дальше 6 единиц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51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55803-4D7E-BFD2-84CF-B26E3373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6832"/>
            <a:ext cx="7808865" cy="43924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DDC381-2AB5-AEC8-5ED4-5B4E4ED6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Полёт между плоскостями со свободным вращением камеры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EEE5F-20D6-A503-6D3E-BBEBF076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870036"/>
            <a:ext cx="2676899" cy="271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49940-AFA6-754A-0937-E640C8186DF7}"/>
              </a:ext>
            </a:extLst>
          </p:cNvPr>
          <p:cNvSpPr txBox="1"/>
          <p:nvPr/>
        </p:nvSpPr>
        <p:spPr>
          <a:xfrm>
            <a:off x="7823100" y="6488668"/>
            <a:ext cx="436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https://www.shadertoy.com/view/XcsyDl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B6B56-3B63-39E4-6564-A538E49B28D5}"/>
              </a:ext>
            </a:extLst>
          </p:cNvPr>
          <p:cNvSpPr txBox="1"/>
          <p:nvPr/>
        </p:nvSpPr>
        <p:spPr>
          <a:xfrm>
            <a:off x="0" y="-30460"/>
            <a:ext cx="113052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c,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c);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s,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-s, c,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= ray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/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chess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ray.xz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z)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z);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E04E73D1-435D-FF74-DD48-113600883F7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76120" y="148153"/>
                <a:ext cx="4129136" cy="1264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E04E73D1-435D-FF74-DD48-113600883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6120" y="148153"/>
                <a:ext cx="4129136" cy="1264623"/>
              </a:xfrm>
              <a:prstGeom prst="rect">
                <a:avLst/>
              </a:prstGeom>
              <a:blipFill>
                <a:blip r:embed="rId2"/>
                <a:stretch>
                  <a:fillRect t="-48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622F1BB9-C55F-C319-48AE-AAEC87407A41}"/>
                  </a:ext>
                </a:extLst>
              </p:cNvPr>
              <p:cNvSpPr txBox="1"/>
              <p:nvPr/>
            </p:nvSpPr>
            <p:spPr bwMode="auto">
              <a:xfrm>
                <a:off x="7176120" y="1392188"/>
                <a:ext cx="3319623" cy="11727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622F1BB9-C55F-C319-48AE-AAEC87407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6120" y="1392188"/>
                <a:ext cx="3319623" cy="1172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10F6BFA6-1779-2723-A9B9-40E36925C424}"/>
                  </a:ext>
                </a:extLst>
              </p:cNvPr>
              <p:cNvSpPr txBox="1"/>
              <p:nvPr/>
            </p:nvSpPr>
            <p:spPr bwMode="auto">
              <a:xfrm>
                <a:off x="7282246" y="2707661"/>
                <a:ext cx="3213497" cy="11727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10F6BFA6-1779-2723-A9B9-40E36925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246" y="2707661"/>
                <a:ext cx="3213497" cy="1172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6D67-838A-61C1-E0E5-326AAB75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со сферой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954E7-A5A1-8764-B276-EDC4E1FAF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15986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159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40"/>
                <a:ext cx="2379663" cy="215986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40"/>
                <a:ext cx="2379663" cy="2159868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9A5CE14-E56F-17A3-680D-47EB7D48805D}"/>
                  </a:ext>
                </a:extLst>
              </p:cNvPr>
              <p:cNvSpPr txBox="1"/>
              <p:nvPr/>
            </p:nvSpPr>
            <p:spPr bwMode="auto">
              <a:xfrm>
                <a:off x="9048328" y="948690"/>
                <a:ext cx="3150716" cy="129614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9A5CE14-E56F-17A3-680D-47EB7D48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948690"/>
                <a:ext cx="3150716" cy="12961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5D5F4BE3-DD4A-53E7-28E3-1F67D36BC947}"/>
                  </a:ext>
                </a:extLst>
              </p:cNvPr>
              <p:cNvSpPr txBox="1"/>
              <p:nvPr/>
            </p:nvSpPr>
            <p:spPr bwMode="auto">
              <a:xfrm>
                <a:off x="9048328" y="2244834"/>
                <a:ext cx="1872208" cy="1440160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5D5F4BE3-DD4A-53E7-28E3-1F67D36B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8328" y="2244834"/>
                <a:ext cx="1872208" cy="1440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hitNormal0, hitNormal0InObjectSpace);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39" y="1628800"/>
            <a:ext cx="6642443" cy="49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C6B7-D0E3-21D6-8E98-892336A2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Зеркальные сферы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E10ED-BFB6-79E6-0EBB-EAC595EF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4" y="1916832"/>
            <a:ext cx="7779196" cy="437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1A2F-1533-BF77-76D3-7390B173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1891432"/>
            <a:ext cx="2350719" cy="241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AF712-747D-07AC-93CB-382D010407A8}"/>
              </a:ext>
            </a:extLst>
          </p:cNvPr>
          <p:cNvSpPr txBox="1"/>
          <p:nvPr/>
        </p:nvSpPr>
        <p:spPr>
          <a:xfrm>
            <a:off x="7823759" y="6390532"/>
            <a:ext cx="436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https://www.shadertoy.com/view/McXfzj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65AC-DD8E-F28C-4AEC-02B6B305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со сферой (</a:t>
            </a:r>
            <a:r>
              <a:rPr lang="en-US" dirty="0"/>
              <a:t>GLSL)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66F3-1E1D-8F50-E74F-860047179D18}"/>
              </a:ext>
            </a:extLst>
          </p:cNvPr>
          <p:cNvSpPr txBox="1"/>
          <p:nvPr/>
        </p:nvSpPr>
        <p:spPr>
          <a:xfrm>
            <a:off x="0" y="1754287"/>
            <a:ext cx="38637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Sphere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center;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color;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Infinity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E34C3-1048-2821-27B2-C5B8305B114A}"/>
              </a:ext>
            </a:extLst>
          </p:cNvPr>
          <p:cNvSpPr txBox="1"/>
          <p:nvPr/>
        </p:nvSpPr>
        <p:spPr>
          <a:xfrm>
            <a:off x="3863752" y="1779687"/>
            <a:ext cx="83282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(Sphere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Ray ray)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Ray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ray;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transform ray to make sphere of radius 1 at (0, 0, 0)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sphere.radius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rayInv.start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b * b - a * 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 = (-b -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(d)) / a;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|| t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t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norm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sphere.center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Intersection(t, pos, norm,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3A014409-09B8-1D0D-B069-02DE5DD7FD63}"/>
                  </a:ext>
                </a:extLst>
              </p:cNvPr>
              <p:cNvSpPr txBox="1"/>
              <p:nvPr/>
            </p:nvSpPr>
            <p:spPr bwMode="auto">
              <a:xfrm>
                <a:off x="8688288" y="1"/>
                <a:ext cx="3503712" cy="1754286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3A014409-09B8-1D0D-B069-02DE5DD7F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8288" y="1"/>
                <a:ext cx="3503712" cy="1754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2FC-4075-DB61-01EB-BB1C72F7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плоскостью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B6A39-2A35-4C5B-DDA1-19690872E8E6}"/>
              </a:ext>
            </a:extLst>
          </p:cNvPr>
          <p:cNvSpPr txBox="1"/>
          <p:nvPr/>
        </p:nvSpPr>
        <p:spPr>
          <a:xfrm>
            <a:off x="370756" y="1521823"/>
            <a:ext cx="11450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Intersection {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time;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plane, Ray ray)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 = -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plane) /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t &gt; Infinity)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(Infinity),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Intersection(t,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plane.xyz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9794A1CC-3146-CDAC-399D-9D3AA2FBB934}"/>
                  </a:ext>
                </a:extLst>
              </p:cNvPr>
              <p:cNvSpPr txBox="1"/>
              <p:nvPr/>
            </p:nvSpPr>
            <p:spPr bwMode="auto">
              <a:xfrm>
                <a:off x="6240016" y="1601554"/>
                <a:ext cx="4189932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ru-R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9794A1CC-3146-CDAC-399D-9D3AA2FB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0016" y="1601554"/>
                <a:ext cx="4189932" cy="87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6">
                <a:extLst>
                  <a:ext uri="{FF2B5EF4-FFF2-40B4-BE49-F238E27FC236}">
                    <a16:creationId xmlns:a16="http://schemas.microsoft.com/office/drawing/2014/main" id="{B166927E-FD05-77B5-8B0C-136CD6A5054E}"/>
                  </a:ext>
                </a:extLst>
              </p:cNvPr>
              <p:cNvSpPr txBox="1"/>
              <p:nvPr/>
            </p:nvSpPr>
            <p:spPr bwMode="auto">
              <a:xfrm>
                <a:off x="6240016" y="2344942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6" name="Объект 26">
                <a:extLst>
                  <a:ext uri="{FF2B5EF4-FFF2-40B4-BE49-F238E27FC236}">
                    <a16:creationId xmlns:a16="http://schemas.microsoft.com/office/drawing/2014/main" id="{B166927E-FD05-77B5-8B0C-136CD6A5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0016" y="2344942"/>
                <a:ext cx="2231652" cy="1004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3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96B3-2BA6-6209-EA83-2B4E9590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несколькими сферами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D7A1-8E48-8520-5699-6BF58AF6C2A6}"/>
              </a:ext>
            </a:extLst>
          </p:cNvPr>
          <p:cNvSpPr txBox="1"/>
          <p:nvPr/>
        </p:nvSpPr>
        <p:spPr>
          <a:xfrm>
            <a:off x="263352" y="2051750"/>
            <a:ext cx="119286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 ray)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Intersection best = Intersection(Infinity,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angle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 angle &lt; Pi + Pi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angle += Pi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Intersection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Sphere(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angle), 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ray);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best.time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best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best.color.rgb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 *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.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9440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5A3E-3F09-42DB-933D-45CC689B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освещения (</a:t>
            </a:r>
            <a:r>
              <a:rPr lang="en-US" dirty="0"/>
              <a:t>Diffuse + Specular)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9295A-522B-4504-2ED9-51309B8C6BEA}"/>
              </a:ext>
            </a:extLst>
          </p:cNvPr>
          <p:cNvSpPr txBox="1"/>
          <p:nvPr/>
        </p:nvSpPr>
        <p:spPr>
          <a:xfrm>
            <a:off x="838200" y="1988841"/>
            <a:ext cx="11018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lc)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diffuse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specular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vnorm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r)),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 * lc;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diffuse + specular;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93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FCE63-E954-F94D-59D0-1B05D00D5CF1}"/>
              </a:ext>
            </a:extLst>
          </p:cNvPr>
          <p:cNvSpPr txBox="1"/>
          <p:nvPr/>
        </p:nvSpPr>
        <p:spPr>
          <a:xfrm>
            <a:off x="23664" y="15032"/>
            <a:ext cx="12168336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mainImage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fragCoord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uv.y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iResolution.x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 = r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rotZ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Ray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Ray(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r);</a:t>
            </a:r>
          </a:p>
          <a:p>
            <a:pPr>
              <a:buNone/>
            </a:pP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shade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iter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Intersection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crossSpheres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Infinity) 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reflect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i.normal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ray.dir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shade *=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(--iter &gt;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Intersection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Infinity)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crossPlane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-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.), ray);</a:t>
            </a:r>
          </a:p>
          <a:p>
            <a:pPr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chess =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fract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i.pos.xz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*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.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fragColor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chess.y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smoothstep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i.pos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shade;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6051F-18BE-393F-B96A-BCB00647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коническим цилиндром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83A8D-15F8-6894-3841-75CB2FAEE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70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2041</TotalTime>
  <Words>5986</Words>
  <Application>Microsoft Office PowerPoint</Application>
  <PresentationFormat>Widescreen</PresentationFormat>
  <Paragraphs>710</Paragraphs>
  <Slides>83</Slides>
  <Notes>2</Notes>
  <HiddenSlides>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Aptos</vt:lpstr>
      <vt:lpstr>Aptos Display</vt:lpstr>
      <vt:lpstr>Arial</vt:lpstr>
      <vt:lpstr>Calibri</vt:lpstr>
      <vt:lpstr>Cambria Math</vt:lpstr>
      <vt:lpstr>Consolas</vt:lpstr>
      <vt:lpstr>Impact</vt:lpstr>
      <vt:lpstr>Times New Roman</vt:lpstr>
      <vt:lpstr>Тема Office</vt:lpstr>
      <vt:lpstr>Equation</vt:lpstr>
      <vt:lpstr>Трассировка лучей</vt:lpstr>
      <vt:lpstr>Достоинства и недостатки рендеринга, используемого в OpenGL</vt:lpstr>
      <vt:lpstr>Недостатки</vt:lpstr>
      <vt:lpstr>PowerPoint Presentation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PowerPoint Presentation</vt:lpstr>
      <vt:lpstr>PowerPoint Presentation</vt:lpstr>
      <vt:lpstr>Результат</vt:lpstr>
      <vt:lpstr>Трассировка лучей во фрагментном шейдере</vt:lpstr>
      <vt:lpstr>Расчёт пересечения туннеля с плоскостью</vt:lpstr>
      <vt:lpstr>PowerPoint Presentation</vt:lpstr>
      <vt:lpstr>Полёт между плоскостями со свободным вращением камеры</vt:lpstr>
      <vt:lpstr>PowerPoint Presentation</vt:lpstr>
      <vt:lpstr>Пересечение луча со сферой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PowerPoint Presentation</vt:lpstr>
      <vt:lpstr>PowerPoint Presentation</vt:lpstr>
      <vt:lpstr>Результат</vt:lpstr>
      <vt:lpstr>Зеркальные сферы</vt:lpstr>
      <vt:lpstr>Пересечение со сферой (GLSL)</vt:lpstr>
      <vt:lpstr>Пересечение луча с плоскостью</vt:lpstr>
      <vt:lpstr>Пересечение луча с несколькими сферами</vt:lpstr>
      <vt:lpstr>Расчёт освещения (Diffuse + Specular)</vt:lpstr>
      <vt:lpstr>PowerPoint Presentation</vt:lpstr>
      <vt:lpstr>Пересечение луча с коническим цилиндром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PowerPoint Presentation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50</cp:revision>
  <dcterms:created xsi:type="dcterms:W3CDTF">2006-12-20T21:30:55Z</dcterms:created>
  <dcterms:modified xsi:type="dcterms:W3CDTF">2025-05-06T17:38:55Z</dcterms:modified>
</cp:coreProperties>
</file>